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90" r:id="rId7"/>
    <p:sldId id="291" r:id="rId8"/>
    <p:sldId id="289" r:id="rId9"/>
    <p:sldId id="270" r:id="rId10"/>
    <p:sldId id="285" r:id="rId11"/>
    <p:sldId id="260" r:id="rId12"/>
    <p:sldId id="286" r:id="rId13"/>
    <p:sldId id="287" r:id="rId14"/>
    <p:sldId id="272" r:id="rId15"/>
    <p:sldId id="294" r:id="rId16"/>
    <p:sldId id="296" r:id="rId17"/>
    <p:sldId id="297" r:id="rId18"/>
    <p:sldId id="283" r:id="rId19"/>
    <p:sldId id="295" r:id="rId20"/>
    <p:sldId id="29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E60FE-9B91-6530-C6A5-A48FCBA4C1B3}" v="430" dt="2023-06-07T20:56:29.124"/>
    <p1510:client id="{104D13C1-AE05-E4AD-6D89-DA50F1EA9831}" v="14" dt="2023-06-07T22:13:21.533"/>
    <p1510:client id="{1AC2872D-8F9B-F713-D1D9-4812D8DFD1C8}" v="3" dt="2023-06-08T11:36:55.275"/>
    <p1510:client id="{1D0A9D51-E1C5-10EF-4FDA-C1788990071D}" v="50" dt="2023-06-07T08:11:01.380"/>
    <p1510:client id="{1DE9616A-1201-5FA0-4F3B-2066AD7517D2}" v="61" dt="2023-06-07T11:36:18.322"/>
    <p1510:client id="{268644CD-A3B8-F213-FA52-EAC5BD2B5D18}" v="569" dt="2023-06-08T09:17:37.897"/>
    <p1510:client id="{28855FAC-E436-A81B-710B-00C2762CAC79}" v="252" dt="2023-06-07T08:19:41.934"/>
    <p1510:client id="{3D9BBF60-CAEC-1178-313A-19CB01006858}" v="7" dt="2023-06-08T00:28:03.710"/>
    <p1510:client id="{507DD910-5FD1-899D-1104-26C49D8E95B0}" v="30" dt="2023-06-07T16:52:45.617"/>
    <p1510:client id="{5A9B7C6D-1FC0-4330-E909-C66B36D3A69C}" v="16" dt="2023-06-08T10:57:45.619"/>
    <p1510:client id="{6BF03E2F-0397-D7B8-F60C-7BCE733A6310}" v="150" dt="2023-06-08T13:17:18.437"/>
    <p1510:client id="{6D04E0CB-8EC9-B555-7FE5-05BFE9800F37}" v="24" dt="2023-06-07T10:52:31.329"/>
    <p1510:client id="{7000F277-F087-DC9C-1116-5FCAFC7F2591}" v="1131" dt="2023-06-08T11:32:10.552"/>
    <p1510:client id="{79FB9194-AFAC-E79A-D8EF-D8178CE32523}" v="77" dt="2023-06-07T20:46:44.370"/>
    <p1510:client id="{7CAEC70E-DC30-BC7B-8E39-5C2F6963BC67}" v="13" dt="2023-06-08T11:53:55.403"/>
    <p1510:client id="{87E5D917-BB59-AB93-9920-63AA1069BE6B}" v="1" dt="2023-06-07T11:13:44.805"/>
    <p1510:client id="{8F4F8067-6FDD-ADE2-EA04-E2AC561FC4E0}" v="7" dt="2023-06-07T11:13:21.272"/>
    <p1510:client id="{938528F2-6469-9675-A490-A24F5757E8AE}" v="51" dt="2023-06-07T20:20:30.636"/>
    <p1510:client id="{B026054B-CEE8-B48D-78D8-88E91273E8A5}" v="5" dt="2023-06-07T19:00:02.863"/>
    <p1510:client id="{B5A6FA88-80C6-34F8-65BA-337D0F6E007A}" v="180" dt="2023-06-07T22:24:07.790"/>
    <p1510:client id="{BC6764D9-D9A1-AC7C-1402-130D8C34C3F5}" v="109" dt="2023-06-08T09:41:18.606"/>
    <p1510:client id="{BF57E79C-7140-4BFC-B663-D3BAA45A88B7}" v="9" dt="2023-06-07T06:44:31.988"/>
    <p1510:client id="{DD27B411-B01F-BA30-E72E-4CD59F39008D}" v="5" dt="2023-06-08T14:12:36.756"/>
    <p1510:client id="{EDD16244-0F3E-557D-D5F0-E2D1204A9778}" v="309" dt="2023-06-08T12:29:35.664"/>
    <p1510:client id="{F55BECCA-0FDF-9E15-86CE-698F21F4BDFA}" v="58" dt="2023-06-06T17:36:03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6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1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0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0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6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94000">
              <a:schemeClr val="bg2">
                <a:lumMod val="90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Machine_de_Turing" TargetMode="External"/><Relationship Id="rId2" Type="http://schemas.openxmlformats.org/officeDocument/2006/relationships/hyperlink" Target="https://www.espace-turing.fr/-Alan-Turing-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tackoverflow.com/questions/59045832/turing-machine-for-addition-and-comparison-of-binary-numbers" TargetMode="External"/><Relationship Id="rId4" Type="http://schemas.openxmlformats.org/officeDocument/2006/relationships/hyperlink" Target="https://machine-de-turing.fr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Série cinéma #2: un pionnier nommé Turing">
            <a:extLst>
              <a:ext uri="{FF2B5EF4-FFF2-40B4-BE49-F238E27FC236}">
                <a16:creationId xmlns:a16="http://schemas.microsoft.com/office/drawing/2014/main" id="{29854957-97E5-2213-0F1C-116B0A866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0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55AD4E1-39C2-F8FF-843C-65EFDCB87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de Turing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922E5ED5-1574-98B5-2899-45DBF160F687}"/>
              </a:ext>
            </a:extLst>
          </p:cNvPr>
          <p:cNvSpPr txBox="1">
            <a:spLocks/>
          </p:cNvSpPr>
          <p:nvPr/>
        </p:nvSpPr>
        <p:spPr>
          <a:xfrm>
            <a:off x="528308" y="3522121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FFFFFF"/>
                </a:solidFill>
              </a:rPr>
              <a:t>LAZOUZI  Jihane</a:t>
            </a:r>
          </a:p>
          <a:p>
            <a:r>
              <a:rPr lang="fr-FR">
                <a:solidFill>
                  <a:srgbClr val="FFFFFF"/>
                </a:solidFill>
              </a:rPr>
              <a:t>ZORZETTO  Damien</a:t>
            </a:r>
          </a:p>
          <a:p>
            <a:endParaRPr lang="fr-FR">
              <a:solidFill>
                <a:srgbClr val="FFFFFF"/>
              </a:solidFill>
            </a:endParaRPr>
          </a:p>
          <a:p>
            <a:r>
              <a:rPr lang="fr-FR">
                <a:solidFill>
                  <a:srgbClr val="FFFFFF"/>
                </a:solidFill>
              </a:rPr>
              <a:t>Encadrant: BOCQUILLON Ronan</a:t>
            </a:r>
          </a:p>
          <a:p>
            <a:endParaRPr lang="fr-FR">
              <a:solidFill>
                <a:srgbClr val="FFFFFF"/>
              </a:solidFill>
            </a:endParaRPr>
          </a:p>
        </p:txBody>
      </p:sp>
      <p:pic>
        <p:nvPicPr>
          <p:cNvPr id="30" name="Picture 2" descr="Polytech Tours - Polytech Tours, école d'ingénieurs">
            <a:extLst>
              <a:ext uri="{FF2B5EF4-FFF2-40B4-BE49-F238E27FC236}">
                <a16:creationId xmlns:a16="http://schemas.microsoft.com/office/drawing/2014/main" id="{ECB87AE2-1619-A169-D1C0-EDE70A36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" y="5956589"/>
            <a:ext cx="3985897" cy="8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1F26F8-3A89-9C88-3914-BE24F1BD3291}"/>
              </a:ext>
            </a:extLst>
          </p:cNvPr>
          <p:cNvSpPr txBox="1"/>
          <p:nvPr/>
        </p:nvSpPr>
        <p:spPr>
          <a:xfrm>
            <a:off x="5060830" y="6274042"/>
            <a:ext cx="2658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08/06/2023</a:t>
            </a:r>
          </a:p>
        </p:txBody>
      </p:sp>
    </p:spTree>
    <p:extLst>
      <p:ext uri="{BB962C8B-B14F-4D97-AF65-F5344CB8AC3E}">
        <p14:creationId xmlns:p14="http://schemas.microsoft.com/office/powerpoint/2010/main" val="26332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87268"/>
            <a:ext cx="5393087" cy="2261781"/>
          </a:xfrm>
        </p:spPr>
        <p:txBody>
          <a:bodyPr/>
          <a:lstStyle/>
          <a:p>
            <a:r>
              <a:rPr lang="fr-FR"/>
              <a:t>Schéma électrique 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B30AFB-BD96-0A63-65A6-6C6EA91C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759" y="2589631"/>
            <a:ext cx="5020948" cy="25079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+mn-lt"/>
                <a:cs typeface="+mn-lt"/>
              </a:rPr>
              <a:t>RB0 à RB3 : choix de l'opération à effectuer par la machine de 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+mn-lt"/>
                <a:cs typeface="+mn-lt"/>
              </a:rPr>
              <a:t>RB4 : Lancement du programme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RB8 et RB9: déplacement à gauche et à droite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RB6: changement de symbole pointé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6C81127-1B23-7731-8A38-3A414B97CD46}"/>
              </a:ext>
            </a:extLst>
          </p:cNvPr>
          <p:cNvGrpSpPr/>
          <p:nvPr/>
        </p:nvGrpSpPr>
        <p:grpSpPr>
          <a:xfrm>
            <a:off x="-137539" y="6438904"/>
            <a:ext cx="12523985" cy="457200"/>
            <a:chOff x="183853" y="5227983"/>
            <a:chExt cx="1222729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E240BA-256A-6CDB-416B-768E3A190746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3D16853-D744-D1D5-8E85-761720E6BAC5}"/>
                </a:ext>
              </a:extLst>
            </p:cNvPr>
            <p:cNvSpPr txBox="1"/>
            <p:nvPr/>
          </p:nvSpPr>
          <p:spPr>
            <a:xfrm>
              <a:off x="11788352" y="5281934"/>
              <a:ext cx="6227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10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2B691-7E2D-7471-14B8-2C421DB4DD11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92DDC6EB-9750-4C6C-605F-D9A64457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523" y="4645795"/>
            <a:ext cx="5020948" cy="13049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/>
              <a:t>RP13 : MOSI</a:t>
            </a:r>
          </a:p>
          <a:p>
            <a:r>
              <a:rPr lang="fr-FR"/>
              <a:t>RB14: SCLK</a:t>
            </a:r>
          </a:p>
          <a:p>
            <a:r>
              <a:rPr lang="fr-FR"/>
              <a:t>RB15: CS</a:t>
            </a:r>
          </a:p>
        </p:txBody>
      </p:sp>
      <p:pic>
        <p:nvPicPr>
          <p:cNvPr id="17" name="Image 15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2F4FE9A9-3F73-C234-F7FE-303C611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6" b="440"/>
          <a:stretch/>
        </p:blipFill>
        <p:spPr>
          <a:xfrm>
            <a:off x="6315385" y="1085316"/>
            <a:ext cx="5163600" cy="342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1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0323632" cy="736204"/>
          </a:xfrm>
        </p:spPr>
        <p:txBody>
          <a:bodyPr/>
          <a:lstStyle/>
          <a:p>
            <a:r>
              <a:rPr lang="fr-FR" sz="3600"/>
              <a:t>Phase de Développement: </a:t>
            </a:r>
            <a:r>
              <a:rPr lang="fr-FR" sz="2400" b="0"/>
              <a:t>structure de données</a:t>
            </a:r>
            <a:r>
              <a:rPr lang="fr-FR" sz="3600" b="0"/>
              <a:t> </a:t>
            </a:r>
            <a:endParaRPr lang="fr-FR" sz="36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D520C90-1018-D6F8-7148-FAB63627D39B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0B4C3-5B63-ECCF-9570-1512960B6D8F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C59EE65-A93D-7663-880F-3022C9223B0D}"/>
                </a:ext>
              </a:extLst>
            </p:cNvPr>
            <p:cNvSpPr txBox="1"/>
            <p:nvPr/>
          </p:nvSpPr>
          <p:spPr>
            <a:xfrm>
              <a:off x="11816491" y="5246694"/>
              <a:ext cx="5518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11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7AAFDD-D250-5F7A-1CFE-F55DA4E6D06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Phase d’étude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3F83C31-BA5D-2298-7506-D58211251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44399"/>
              </p:ext>
            </p:extLst>
          </p:nvPr>
        </p:nvGraphicFramePr>
        <p:xfrm>
          <a:off x="3086830" y="2517773"/>
          <a:ext cx="5834745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949">
                  <a:extLst>
                    <a:ext uri="{9D8B030D-6E8A-4147-A177-3AD203B41FA5}">
                      <a16:colId xmlns:a16="http://schemas.microsoft.com/office/drawing/2014/main" val="1525668726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4078182678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2621887388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4293393367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2025786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Etat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Etat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Etat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74328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DA9F35C-A5C1-A506-800B-AA77B83ED7C7}"/>
              </a:ext>
            </a:extLst>
          </p:cNvPr>
          <p:cNvSpPr txBox="1"/>
          <p:nvPr/>
        </p:nvSpPr>
        <p:spPr>
          <a:xfrm>
            <a:off x="5841736" y="3210088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5DC9C-F2BD-0F5F-8DC4-87ACCCDF96B9}"/>
              </a:ext>
            </a:extLst>
          </p:cNvPr>
          <p:cNvSpPr txBox="1"/>
          <p:nvPr/>
        </p:nvSpPr>
        <p:spPr>
          <a:xfrm>
            <a:off x="751730" y="1737606"/>
            <a:ext cx="106474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Nombre de </a:t>
            </a:r>
            <a:r>
              <a:rPr lang="fr-FR"/>
              <a:t>symboles</a:t>
            </a:r>
            <a:r>
              <a:rPr lang="en-US"/>
              <a:t> : m (3 dans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cas</a:t>
            </a:r>
            <a:r>
              <a:rPr lang="en-US"/>
              <a:t>)</a:t>
            </a:r>
          </a:p>
          <a:p>
            <a:r>
              <a:rPr lang="en-US"/>
              <a:t>Nombre d'état pour </a:t>
            </a:r>
            <a:r>
              <a:rPr lang="en-US" err="1"/>
              <a:t>l'addition</a:t>
            </a:r>
            <a:r>
              <a:rPr lang="en-US"/>
              <a:t> : n (7 dans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cas</a:t>
            </a:r>
            <a:r>
              <a:rPr lang="en-US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53E0C4-287E-0131-E8D7-628E6E9050F1}"/>
              </a:ext>
            </a:extLst>
          </p:cNvPr>
          <p:cNvCxnSpPr>
            <a:cxnSpLocks/>
          </p:cNvCxnSpPr>
          <p:nvPr/>
        </p:nvCxnSpPr>
        <p:spPr>
          <a:xfrm flipH="1">
            <a:off x="3909033" y="3740974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D9268F09-943F-9284-67D1-FBC25620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84975"/>
              </p:ext>
            </p:extLst>
          </p:nvPr>
        </p:nvGraphicFramePr>
        <p:xfrm>
          <a:off x="146137" y="4300602"/>
          <a:ext cx="1232109" cy="1645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543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AEC29A8B-47DF-E534-4238-CDCAFD08B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92819"/>
              </p:ext>
            </p:extLst>
          </p:nvPr>
        </p:nvGraphicFramePr>
        <p:xfrm>
          <a:off x="3671376" y="4323607"/>
          <a:ext cx="1232109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80471BFE-08FB-25D7-DFDE-3140562F8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123"/>
              </p:ext>
            </p:extLst>
          </p:nvPr>
        </p:nvGraphicFramePr>
        <p:xfrm>
          <a:off x="1510636" y="4323606"/>
          <a:ext cx="1232109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E9A3D0A-303A-3EB3-D08A-CB351B635BAC}"/>
              </a:ext>
            </a:extLst>
          </p:cNvPr>
          <p:cNvSpPr txBox="1"/>
          <p:nvPr/>
        </p:nvSpPr>
        <p:spPr>
          <a:xfrm>
            <a:off x="2971187" y="4953294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614737-8DC2-5CB6-B7C0-7B6B6B55C987}"/>
              </a:ext>
            </a:extLst>
          </p:cNvPr>
          <p:cNvCxnSpPr>
            <a:cxnSpLocks/>
          </p:cNvCxnSpPr>
          <p:nvPr/>
        </p:nvCxnSpPr>
        <p:spPr>
          <a:xfrm flipH="1">
            <a:off x="2009252" y="3740973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C8BB4E-5DFB-11E7-0422-3FFF43ACEAC0}"/>
              </a:ext>
            </a:extLst>
          </p:cNvPr>
          <p:cNvCxnSpPr>
            <a:cxnSpLocks/>
          </p:cNvCxnSpPr>
          <p:nvPr/>
        </p:nvCxnSpPr>
        <p:spPr>
          <a:xfrm flipH="1">
            <a:off x="694019" y="3678343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18CB6F-677B-0D81-4052-51618E9FDCB6}"/>
              </a:ext>
            </a:extLst>
          </p:cNvPr>
          <p:cNvCxnSpPr/>
          <p:nvPr/>
        </p:nvCxnSpPr>
        <p:spPr>
          <a:xfrm>
            <a:off x="701458" y="3796430"/>
            <a:ext cx="3210838" cy="6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2256E9-D9EE-08F0-03B7-8A000228B7A7}"/>
              </a:ext>
            </a:extLst>
          </p:cNvPr>
          <p:cNvCxnSpPr/>
          <p:nvPr/>
        </p:nvCxnSpPr>
        <p:spPr>
          <a:xfrm>
            <a:off x="3286909" y="2843278"/>
            <a:ext cx="16701" cy="9457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BD13572-0792-FC06-DB3F-F381C378D2B9}"/>
              </a:ext>
            </a:extLst>
          </p:cNvPr>
          <p:cNvSpPr txBox="1"/>
          <p:nvPr/>
        </p:nvSpPr>
        <p:spPr>
          <a:xfrm>
            <a:off x="2971186" y="4389623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E099BE-D077-4A55-7773-620636920DAE}"/>
              </a:ext>
            </a:extLst>
          </p:cNvPr>
          <p:cNvCxnSpPr>
            <a:cxnSpLocks/>
          </p:cNvCxnSpPr>
          <p:nvPr/>
        </p:nvCxnSpPr>
        <p:spPr>
          <a:xfrm flipH="1">
            <a:off x="11111498" y="3761850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5A27EA9F-DE94-8F6D-982E-6289FA566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1706"/>
              </p:ext>
            </p:extLst>
          </p:nvPr>
        </p:nvGraphicFramePr>
        <p:xfrm>
          <a:off x="10873842" y="4344483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  <a:endParaRPr lang="fr-FR" sz="14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CC91534C-FC8E-E7A9-95C7-C496E2C11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37674"/>
              </p:ext>
            </p:extLst>
          </p:nvPr>
        </p:nvGraphicFramePr>
        <p:xfrm>
          <a:off x="8713101" y="4344482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64D51002-68F6-2AF3-ED72-A9734489684B}"/>
              </a:ext>
            </a:extLst>
          </p:cNvPr>
          <p:cNvSpPr txBox="1"/>
          <p:nvPr/>
        </p:nvSpPr>
        <p:spPr>
          <a:xfrm>
            <a:off x="10173652" y="4974171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1F0961-7575-CC0D-BC73-AEDD68D2B2CB}"/>
              </a:ext>
            </a:extLst>
          </p:cNvPr>
          <p:cNvCxnSpPr>
            <a:cxnSpLocks/>
          </p:cNvCxnSpPr>
          <p:nvPr/>
        </p:nvCxnSpPr>
        <p:spPr>
          <a:xfrm flipH="1">
            <a:off x="9211718" y="3761850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D8913-5817-2BFB-D6BC-81FBDF2A61EF}"/>
              </a:ext>
            </a:extLst>
          </p:cNvPr>
          <p:cNvCxnSpPr>
            <a:cxnSpLocks/>
          </p:cNvCxnSpPr>
          <p:nvPr/>
        </p:nvCxnSpPr>
        <p:spPr>
          <a:xfrm flipH="1">
            <a:off x="7896484" y="3761849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39B6A9-5F4F-D2A8-3356-9812366A1E5F}"/>
              </a:ext>
            </a:extLst>
          </p:cNvPr>
          <p:cNvCxnSpPr>
            <a:cxnSpLocks/>
          </p:cNvCxnSpPr>
          <p:nvPr/>
        </p:nvCxnSpPr>
        <p:spPr>
          <a:xfrm>
            <a:off x="7903923" y="3817307"/>
            <a:ext cx="3210838" cy="6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28182E-7E8E-3A94-DA63-1EB6CEA94D7A}"/>
              </a:ext>
            </a:extLst>
          </p:cNvPr>
          <p:cNvSpPr txBox="1"/>
          <p:nvPr/>
        </p:nvSpPr>
        <p:spPr>
          <a:xfrm>
            <a:off x="10173652" y="4410500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6B9F769-BFAD-111C-61FC-8CE46F392972}"/>
              </a:ext>
            </a:extLst>
          </p:cNvPr>
          <p:cNvCxnSpPr>
            <a:cxnSpLocks/>
          </p:cNvCxnSpPr>
          <p:nvPr/>
        </p:nvCxnSpPr>
        <p:spPr>
          <a:xfrm>
            <a:off x="8652224" y="2895469"/>
            <a:ext cx="16701" cy="9457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FE769047-B755-CB85-05DD-F4C968ED9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89423"/>
              </p:ext>
            </p:extLst>
          </p:nvPr>
        </p:nvGraphicFramePr>
        <p:xfrm>
          <a:off x="7251730" y="4365359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24B6C82-12D0-C9E3-7F8E-36F8FD9230F4}"/>
              </a:ext>
            </a:extLst>
          </p:cNvPr>
          <p:cNvSpPr txBox="1"/>
          <p:nvPr/>
        </p:nvSpPr>
        <p:spPr>
          <a:xfrm>
            <a:off x="5841736" y="3502362"/>
            <a:ext cx="9075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(n </a:t>
            </a:r>
            <a:r>
              <a:rPr lang="en-US" sz="1400" err="1"/>
              <a:t>états</a:t>
            </a:r>
            <a:r>
              <a:rPr lang="en-US" sz="1400"/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BFEC6A-372F-A2B2-EEE8-8EC2945129DB}"/>
              </a:ext>
            </a:extLst>
          </p:cNvPr>
          <p:cNvSpPr txBox="1"/>
          <p:nvPr/>
        </p:nvSpPr>
        <p:spPr>
          <a:xfrm>
            <a:off x="2783298" y="5339512"/>
            <a:ext cx="11267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(m </a:t>
            </a:r>
            <a:r>
              <a:rPr lang="en-US" sz="1400" err="1"/>
              <a:t>symboles</a:t>
            </a:r>
            <a:r>
              <a:rPr lang="en-US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884463"/>
            <a:ext cx="7010545" cy="1364083"/>
          </a:xfrm>
        </p:spPr>
        <p:txBody>
          <a:bodyPr/>
          <a:lstStyle/>
          <a:p>
            <a:r>
              <a:rPr lang="fr-FR" sz="3600"/>
              <a:t>Phase de Développement:  </a:t>
            </a:r>
            <a:r>
              <a:rPr lang="fr-FR" sz="2400" b="0"/>
              <a:t> </a:t>
            </a:r>
            <a:br>
              <a:rPr lang="fr-FR" sz="2400" b="0"/>
            </a:br>
            <a:r>
              <a:rPr lang="fr-FR" sz="2400" b="0"/>
              <a:t>Principe de fonctionnement </a:t>
            </a:r>
            <a:endParaRPr lang="fr-FR" sz="36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D520C90-1018-D6F8-7148-FAB63627D39B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0B4C3-5B63-ECCF-9570-1512960B6D8F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C59EE65-A93D-7663-880F-3022C9223B0D}"/>
                </a:ext>
              </a:extLst>
            </p:cNvPr>
            <p:cNvSpPr txBox="1"/>
            <p:nvPr/>
          </p:nvSpPr>
          <p:spPr>
            <a:xfrm>
              <a:off x="11816491" y="5246694"/>
              <a:ext cx="5518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12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7AAFDD-D250-5F7A-1CFE-F55DA4E6D06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Phase d’étude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8" name="Picture 23">
            <a:extLst>
              <a:ext uri="{FF2B5EF4-FFF2-40B4-BE49-F238E27FC236}">
                <a16:creationId xmlns:a16="http://schemas.microsoft.com/office/drawing/2014/main" id="{4C41D091-134B-3CF6-EF9F-4103B24A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96" y="579877"/>
            <a:ext cx="2743200" cy="3318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4C60D6-5451-CBE5-03C9-68D6D492F11F}"/>
              </a:ext>
            </a:extLst>
          </p:cNvPr>
          <p:cNvSpPr/>
          <p:nvPr/>
        </p:nvSpPr>
        <p:spPr>
          <a:xfrm>
            <a:off x="8992742" y="614483"/>
            <a:ext cx="2588712" cy="32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696112-142B-F3ED-07FC-721E8669D59B}"/>
              </a:ext>
            </a:extLst>
          </p:cNvPr>
          <p:cNvSpPr/>
          <p:nvPr/>
        </p:nvSpPr>
        <p:spPr>
          <a:xfrm>
            <a:off x="9040009" y="3545102"/>
            <a:ext cx="2557397" cy="260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7357F-4A64-C8CC-DF2C-D62FF0424EA3}"/>
              </a:ext>
            </a:extLst>
          </p:cNvPr>
          <p:cNvSpPr txBox="1"/>
          <p:nvPr/>
        </p:nvSpPr>
        <p:spPr>
          <a:xfrm>
            <a:off x="620194" y="2044342"/>
            <a:ext cx="8043050" cy="4171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FBBE-C2CC-B2D9-93FD-23B9695E1005}"/>
              </a:ext>
            </a:extLst>
          </p:cNvPr>
          <p:cNvSpPr txBox="1"/>
          <p:nvPr/>
        </p:nvSpPr>
        <p:spPr>
          <a:xfrm>
            <a:off x="9659811" y="4424287"/>
            <a:ext cx="2166255" cy="1169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cp==50</a:t>
            </a:r>
          </a:p>
          <a:p>
            <a:endParaRPr lang="en-US" sz="1400"/>
          </a:p>
          <a:p>
            <a:r>
              <a:rPr lang="en-US" sz="1400" err="1"/>
              <a:t>Affichage</a:t>
            </a:r>
            <a:r>
              <a:rPr lang="en-US" sz="1400"/>
              <a:t> du </a:t>
            </a:r>
            <a:r>
              <a:rPr lang="en-US" sz="1400" err="1"/>
              <a:t>résultat</a:t>
            </a:r>
            <a:r>
              <a:rPr lang="en-US" sz="1400"/>
              <a:t> (addition des 2 </a:t>
            </a:r>
            <a:r>
              <a:rPr lang="en-US" sz="1400" err="1"/>
              <a:t>nombres</a:t>
            </a:r>
            <a:r>
              <a:rPr lang="en-US" sz="1400"/>
              <a:t> </a:t>
            </a:r>
            <a:r>
              <a:rPr lang="en-US" sz="1400" err="1"/>
              <a:t>binaires</a:t>
            </a:r>
            <a:r>
              <a:rPr lang="en-US" sz="1400"/>
              <a:t>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CFA00-D72B-5F4E-01E0-1B9000EAEA22}"/>
              </a:ext>
            </a:extLst>
          </p:cNvPr>
          <p:cNvSpPr txBox="1"/>
          <p:nvPr/>
        </p:nvSpPr>
        <p:spPr>
          <a:xfrm>
            <a:off x="615863" y="2045721"/>
            <a:ext cx="2006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Tant que  (cp&lt;50)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FFFB-9DCF-8322-47D5-43F6857EDC60}"/>
              </a:ext>
            </a:extLst>
          </p:cNvPr>
          <p:cNvSpPr txBox="1"/>
          <p:nvPr/>
        </p:nvSpPr>
        <p:spPr>
          <a:xfrm>
            <a:off x="4005965" y="2564290"/>
            <a:ext cx="803556" cy="496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D159DD-8A60-69B4-C0BC-85A6C956F57D}"/>
              </a:ext>
            </a:extLst>
          </p:cNvPr>
          <p:cNvSpPr/>
          <p:nvPr/>
        </p:nvSpPr>
        <p:spPr>
          <a:xfrm>
            <a:off x="3790698" y="2259805"/>
            <a:ext cx="2108548" cy="126304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B9324-1BB2-81BB-1D5F-A700B3E3C5BD}"/>
              </a:ext>
            </a:extLst>
          </p:cNvPr>
          <p:cNvSpPr txBox="1"/>
          <p:nvPr/>
        </p:nvSpPr>
        <p:spPr>
          <a:xfrm>
            <a:off x="4056187" y="2517022"/>
            <a:ext cx="18497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Affichage</a:t>
            </a:r>
            <a:r>
              <a:rPr lang="en-US" sz="1400"/>
              <a:t> de </a:t>
            </a:r>
            <a:r>
              <a:rPr lang="en-US" sz="1400" err="1"/>
              <a:t>bande</a:t>
            </a:r>
            <a:r>
              <a:rPr lang="en-US" sz="1400"/>
              <a:t> </a:t>
            </a:r>
            <a:r>
              <a:rPr lang="en-US" sz="1400" err="1"/>
              <a:t>remplie</a:t>
            </a:r>
            <a:r>
              <a:rPr lang="en-US" sz="1400"/>
              <a:t> par le </a:t>
            </a:r>
            <a:r>
              <a:rPr lang="en-US" sz="1400" err="1"/>
              <a:t>symbole</a:t>
            </a:r>
            <a:r>
              <a:rPr lang="en-US" sz="1400"/>
              <a:t> </a:t>
            </a:r>
            <a:r>
              <a:rPr lang="en-US" sz="1400" err="1"/>
              <a:t>nul</a:t>
            </a:r>
            <a:endParaRPr lang="en-US" sz="1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CF58B8-27B3-1C8D-2FDC-BBCE26628B78}"/>
              </a:ext>
            </a:extLst>
          </p:cNvPr>
          <p:cNvSpPr/>
          <p:nvPr/>
        </p:nvSpPr>
        <p:spPr>
          <a:xfrm>
            <a:off x="5961872" y="3261886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FF831-4F1D-E8B3-A253-B9E3ECBDA780}"/>
              </a:ext>
            </a:extLst>
          </p:cNvPr>
          <p:cNvSpPr txBox="1"/>
          <p:nvPr/>
        </p:nvSpPr>
        <p:spPr>
          <a:xfrm>
            <a:off x="6314612" y="3428901"/>
            <a:ext cx="209357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symbole</a:t>
            </a:r>
            <a:r>
              <a:rPr lang="en-US" sz="1400"/>
              <a:t>=='</a:t>
            </a:r>
            <a:r>
              <a:rPr lang="en-US" sz="1400" err="1"/>
              <a:t>nul</a:t>
            </a:r>
            <a:r>
              <a:rPr lang="en-US" sz="1400"/>
              <a:t>'):</a:t>
            </a:r>
          </a:p>
          <a:p>
            <a:r>
              <a:rPr lang="en-US" sz="1400" err="1"/>
              <a:t>symbole</a:t>
            </a:r>
            <a:r>
              <a:rPr lang="en-US" sz="1400"/>
              <a:t>='0';</a:t>
            </a:r>
          </a:p>
          <a:p>
            <a:r>
              <a:rPr lang="en-US" sz="1400" err="1"/>
              <a:t>sinon</a:t>
            </a:r>
            <a:r>
              <a:rPr lang="en-US" sz="1400"/>
              <a:t> </a:t>
            </a:r>
            <a:r>
              <a:rPr lang="en-US" sz="1400" err="1">
                <a:ea typeface="+mn-lt"/>
                <a:cs typeface="+mn-lt"/>
              </a:rPr>
              <a:t>si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=='0'):</a:t>
            </a:r>
          </a:p>
          <a:p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='1';</a:t>
            </a:r>
            <a:endParaRPr lang="en-US"/>
          </a:p>
          <a:p>
            <a:r>
              <a:rPr lang="en-US" sz="1400" err="1">
                <a:ea typeface="+mn-lt"/>
                <a:cs typeface="+mn-lt"/>
              </a:rPr>
              <a:t>sinon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si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=='1'):</a:t>
            </a:r>
          </a:p>
          <a:p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='</a:t>
            </a:r>
            <a:r>
              <a:rPr lang="en-US" sz="1400" err="1">
                <a:ea typeface="+mn-lt"/>
                <a:cs typeface="+mn-lt"/>
              </a:rPr>
              <a:t>nul</a:t>
            </a:r>
            <a:r>
              <a:rPr lang="en-US" sz="1400">
                <a:ea typeface="+mn-lt"/>
                <a:cs typeface="+mn-lt"/>
              </a:rPr>
              <a:t>';</a:t>
            </a:r>
            <a:endParaRPr lang="en-US"/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E1FC3F-B8FC-BDDF-5DDA-6CA4E6DCD0D9}"/>
              </a:ext>
            </a:extLst>
          </p:cNvPr>
          <p:cNvSpPr/>
          <p:nvPr/>
        </p:nvSpPr>
        <p:spPr>
          <a:xfrm>
            <a:off x="3446228" y="3888186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1B69BB-DADF-79A5-7FC5-4DDD623F97CA}"/>
              </a:ext>
            </a:extLst>
          </p:cNvPr>
          <p:cNvSpPr/>
          <p:nvPr/>
        </p:nvSpPr>
        <p:spPr>
          <a:xfrm>
            <a:off x="847078" y="2959173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BEFD0C-37ED-B37F-C7E4-5EB5F18ABCE9}"/>
              </a:ext>
            </a:extLst>
          </p:cNvPr>
          <p:cNvSpPr txBox="1"/>
          <p:nvPr/>
        </p:nvSpPr>
        <p:spPr>
          <a:xfrm>
            <a:off x="4059927" y="4232654"/>
            <a:ext cx="13942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Déplacement</a:t>
            </a:r>
            <a:r>
              <a:rPr lang="en-US" sz="1400"/>
              <a:t> de la position de tete de lecture à droit</a:t>
            </a:r>
            <a:r>
              <a:rPr lang="fr-FR" sz="1400"/>
              <a:t>e</a:t>
            </a:r>
            <a:r>
              <a:rPr lang="en-US" sz="1400"/>
              <a:t>;</a:t>
            </a:r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FD61AD-BE2D-405E-8D48-38F11427850C}"/>
              </a:ext>
            </a:extLst>
          </p:cNvPr>
          <p:cNvSpPr txBox="1"/>
          <p:nvPr/>
        </p:nvSpPr>
        <p:spPr>
          <a:xfrm>
            <a:off x="1345955" y="3199257"/>
            <a:ext cx="13942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Déplacement</a:t>
            </a:r>
            <a:r>
              <a:rPr lang="en-US" sz="1400"/>
              <a:t> de la position de tete de lecture à </a:t>
            </a:r>
            <a:r>
              <a:rPr lang="en-US" sz="1400" err="1"/>
              <a:t>gauch</a:t>
            </a:r>
            <a:r>
              <a:rPr lang="fr-FR" sz="1400"/>
              <a:t>e</a:t>
            </a:r>
            <a:r>
              <a:rPr lang="en-US" sz="1400"/>
              <a:t>;</a:t>
            </a:r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388C78-F4A6-B991-CD9D-45F62A5ED01B}"/>
              </a:ext>
            </a:extLst>
          </p:cNvPr>
          <p:cNvCxnSpPr/>
          <p:nvPr/>
        </p:nvCxnSpPr>
        <p:spPr>
          <a:xfrm>
            <a:off x="5826690" y="3138812"/>
            <a:ext cx="382045" cy="46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140F7E-7A05-156A-EE3F-DE19CA219E8B}"/>
              </a:ext>
            </a:extLst>
          </p:cNvPr>
          <p:cNvCxnSpPr>
            <a:cxnSpLocks/>
          </p:cNvCxnSpPr>
          <p:nvPr/>
        </p:nvCxnSpPr>
        <p:spPr>
          <a:xfrm flipH="1">
            <a:off x="5791200" y="2491634"/>
            <a:ext cx="755736" cy="14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099BA5-DB53-6AAC-F911-F7055053BADE}"/>
              </a:ext>
            </a:extLst>
          </p:cNvPr>
          <p:cNvCxnSpPr>
            <a:cxnSpLocks/>
          </p:cNvCxnSpPr>
          <p:nvPr/>
        </p:nvCxnSpPr>
        <p:spPr>
          <a:xfrm flipH="1">
            <a:off x="2680570" y="2856977"/>
            <a:ext cx="1131516" cy="2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7DC384-41D8-25FD-712E-6D6E02F80480}"/>
              </a:ext>
            </a:extLst>
          </p:cNvPr>
          <p:cNvCxnSpPr>
            <a:cxnSpLocks/>
          </p:cNvCxnSpPr>
          <p:nvPr/>
        </p:nvCxnSpPr>
        <p:spPr>
          <a:xfrm flipH="1">
            <a:off x="4455089" y="3535470"/>
            <a:ext cx="77242" cy="35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9A7C13-4140-4ABB-60C8-C3A19210C7EA}"/>
              </a:ext>
            </a:extLst>
          </p:cNvPr>
          <p:cNvSpPr txBox="1"/>
          <p:nvPr/>
        </p:nvSpPr>
        <p:spPr>
          <a:xfrm>
            <a:off x="6096591" y="2531399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cp=0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3406A3-E5F6-9C4B-89FB-F3E9CB5722FE}"/>
              </a:ext>
            </a:extLst>
          </p:cNvPr>
          <p:cNvSpPr txBox="1"/>
          <p:nvPr/>
        </p:nvSpPr>
        <p:spPr>
          <a:xfrm>
            <a:off x="5898262" y="2980247"/>
            <a:ext cx="20376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Chang_symbole</a:t>
            </a:r>
            <a:r>
              <a:rPr lang="en-US" sz="1400"/>
              <a:t>==1)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55CEF9-2AAB-9DA0-E3AA-96C7D5414D8B}"/>
              </a:ext>
            </a:extLst>
          </p:cNvPr>
          <p:cNvSpPr txBox="1"/>
          <p:nvPr/>
        </p:nvSpPr>
        <p:spPr>
          <a:xfrm>
            <a:off x="3152974" y="3523041"/>
            <a:ext cx="164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Dep_droite</a:t>
            </a:r>
            <a:r>
              <a:rPr lang="en-US" sz="1400"/>
              <a:t>==1)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71C022-E557-29FD-7B73-CDDFA1B9B042}"/>
              </a:ext>
            </a:extLst>
          </p:cNvPr>
          <p:cNvSpPr txBox="1"/>
          <p:nvPr/>
        </p:nvSpPr>
        <p:spPr>
          <a:xfrm>
            <a:off x="2046509" y="2687974"/>
            <a:ext cx="17558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Dep_gauche</a:t>
            </a:r>
            <a:r>
              <a:rPr lang="en-US" sz="1400"/>
              <a:t>==1)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A4346E-8A96-5FB6-6E79-72CDEE0E587F}"/>
              </a:ext>
            </a:extLst>
          </p:cNvPr>
          <p:cNvCxnSpPr>
            <a:cxnSpLocks/>
          </p:cNvCxnSpPr>
          <p:nvPr/>
        </p:nvCxnSpPr>
        <p:spPr>
          <a:xfrm flipV="1">
            <a:off x="2914386" y="3009378"/>
            <a:ext cx="862210" cy="25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AEA3A7-ADA4-45F3-BD13-AE858E3506C8}"/>
              </a:ext>
            </a:extLst>
          </p:cNvPr>
          <p:cNvCxnSpPr>
            <a:cxnSpLocks/>
          </p:cNvCxnSpPr>
          <p:nvPr/>
        </p:nvCxnSpPr>
        <p:spPr>
          <a:xfrm flipV="1">
            <a:off x="4741099" y="3552171"/>
            <a:ext cx="16702" cy="29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7AFD9A-16FB-B185-DDCE-608039986E73}"/>
              </a:ext>
            </a:extLst>
          </p:cNvPr>
          <p:cNvCxnSpPr>
            <a:cxnSpLocks/>
          </p:cNvCxnSpPr>
          <p:nvPr/>
        </p:nvCxnSpPr>
        <p:spPr>
          <a:xfrm flipH="1" flipV="1">
            <a:off x="5718129" y="3291212"/>
            <a:ext cx="432146" cy="4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F464713-3444-7974-0AA0-EC3ED11397AB}"/>
              </a:ext>
            </a:extLst>
          </p:cNvPr>
          <p:cNvSpPr txBox="1"/>
          <p:nvPr/>
        </p:nvSpPr>
        <p:spPr>
          <a:xfrm>
            <a:off x="5345029" y="3470850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C4E3AC-F28B-5872-7126-3478679EFAB9}"/>
              </a:ext>
            </a:extLst>
          </p:cNvPr>
          <p:cNvSpPr txBox="1"/>
          <p:nvPr/>
        </p:nvSpPr>
        <p:spPr>
          <a:xfrm>
            <a:off x="4750042" y="3554356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3F8A33-17A5-2FDE-73B3-B86CA5281CFE}"/>
              </a:ext>
            </a:extLst>
          </p:cNvPr>
          <p:cNvSpPr txBox="1"/>
          <p:nvPr/>
        </p:nvSpPr>
        <p:spPr>
          <a:xfrm>
            <a:off x="3152973" y="3199452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54D58AE-0DE4-D2F2-D020-4B503647B380}"/>
              </a:ext>
            </a:extLst>
          </p:cNvPr>
          <p:cNvCxnSpPr/>
          <p:nvPr/>
        </p:nvCxnSpPr>
        <p:spPr>
          <a:xfrm>
            <a:off x="8705067" y="4420122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0D9E30-3B40-FDDC-0762-A4C7E5E7C206}"/>
              </a:ext>
            </a:extLst>
          </p:cNvPr>
          <p:cNvSpPr txBox="1"/>
          <p:nvPr/>
        </p:nvSpPr>
        <p:spPr>
          <a:xfrm>
            <a:off x="9701762" y="4425075"/>
            <a:ext cx="739547" cy="25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4" grpId="0" animBg="1"/>
      <p:bldP spid="10" grpId="0" animBg="1"/>
      <p:bldP spid="11" grpId="0"/>
      <p:bldP spid="12" grpId="0" animBg="1"/>
      <p:bldP spid="19" grpId="0"/>
      <p:bldP spid="31" grpId="0" animBg="1"/>
      <p:bldP spid="33" grpId="0"/>
      <p:bldP spid="35" grpId="0" animBg="1"/>
      <p:bldP spid="36" grpId="0" animBg="1"/>
      <p:bldP spid="37" grpId="0"/>
      <p:bldP spid="38" grpId="0"/>
      <p:bldP spid="43" grpId="0"/>
      <p:bldP spid="45" grpId="0"/>
      <p:bldP spid="46" grpId="0"/>
      <p:bldP spid="47" grpId="0"/>
      <p:bldP spid="51" grpId="0"/>
      <p:bldP spid="53" grpId="0"/>
      <p:bldP spid="54" grpId="0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26509" cy="830148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Organisation</a:t>
            </a:r>
            <a:r>
              <a:rPr lang="en-US">
                <a:ea typeface="+mj-lt"/>
                <a:cs typeface="+mj-lt"/>
              </a:rPr>
              <a:t> du travail</a:t>
            </a:r>
            <a:br>
              <a:rPr lang="fr-FR"/>
            </a:br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92CD0C-1009-3567-5544-DE2C0F15878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12ABAB-A7F1-2986-DDE3-195C51F1B099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E4D7F27-03E7-EA08-E49C-94D8FA900770}"/>
                </a:ext>
              </a:extLst>
            </p:cNvPr>
            <p:cNvSpPr txBox="1"/>
            <p:nvPr/>
          </p:nvSpPr>
          <p:spPr>
            <a:xfrm>
              <a:off x="11764051" y="5271917"/>
              <a:ext cx="45725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13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97B03D69-E839-2656-679D-222A2343790F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Phase d’étude      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</a:t>
            </a:r>
            <a:r>
              <a:rPr lang="fr-FR">
                <a:solidFill>
                  <a:schemeClr val="tx2">
                    <a:lumMod val="25000"/>
                    <a:lumOff val="75000"/>
                  </a:schemeClr>
                </a:solidFill>
              </a:rPr>
              <a:t> Synthèse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5B27AE5-3801-5B97-20B7-69FA4E59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14" y="1840597"/>
            <a:ext cx="6991609" cy="4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794153" cy="777957"/>
          </a:xfrm>
        </p:spPr>
        <p:txBody>
          <a:bodyPr/>
          <a:lstStyle/>
          <a:p>
            <a:r>
              <a:rPr lang="fr-FR" sz="4800">
                <a:ea typeface="+mj-lt"/>
                <a:cs typeface="+mj-lt"/>
              </a:rPr>
              <a:t>Démonstration</a:t>
            </a:r>
            <a:br>
              <a:rPr lang="fr-FR"/>
            </a:br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92CD0C-1009-3567-5544-DE2C0F15878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12ABAB-A7F1-2986-DDE3-195C51F1B099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E4D7F27-03E7-EA08-E49C-94D8FA900770}"/>
                </a:ext>
              </a:extLst>
            </p:cNvPr>
            <p:cNvSpPr txBox="1"/>
            <p:nvPr/>
          </p:nvSpPr>
          <p:spPr>
            <a:xfrm>
              <a:off x="11764051" y="5271917"/>
              <a:ext cx="45725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14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97B03D69-E839-2656-679D-222A2343790F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</a:t>
            </a:r>
            <a:r>
              <a:rPr lang="fr-FR">
                <a:solidFill>
                  <a:schemeClr val="bg1"/>
                </a:solidFill>
              </a:rPr>
              <a:t> Phase d’étude  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 </a:t>
            </a:r>
            <a:r>
              <a:rPr lang="fr-FR">
                <a:solidFill>
                  <a:schemeClr val="tx2">
                    <a:lumMod val="25000"/>
                    <a:lumOff val="75000"/>
                  </a:schemeClr>
                </a:solidFill>
              </a:rPr>
              <a:t>Synthèse</a:t>
            </a:r>
          </a:p>
        </p:txBody>
      </p:sp>
      <p:pic>
        <p:nvPicPr>
          <p:cNvPr id="10" name="vid-20230606-165442_Ffpfl8Bh">
            <a:hlinkClick r:id="" action="ppaction://media"/>
            <a:extLst>
              <a:ext uri="{FF2B5EF4-FFF2-40B4-BE49-F238E27FC236}">
                <a16:creationId xmlns:a16="http://schemas.microsoft.com/office/drawing/2014/main" id="{96B0B215-D6CC-6397-29CE-78AC452F9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3576" y="1338720"/>
            <a:ext cx="2006904" cy="3804780"/>
          </a:xfrm>
          <a:prstGeom prst="rect">
            <a:avLst/>
          </a:prstGeom>
        </p:spPr>
      </p:pic>
      <p:pic>
        <p:nvPicPr>
          <p:cNvPr id="16" name="Image 14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274B4CFF-2FC7-0E54-F2D4-C1A7E7423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" r="23042" b="217"/>
          <a:stretch/>
        </p:blipFill>
        <p:spPr>
          <a:xfrm>
            <a:off x="1003292" y="2580723"/>
            <a:ext cx="4286409" cy="279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0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9C777-AFA4-92D0-DBE5-234896D4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993" y="2282714"/>
            <a:ext cx="6116014" cy="2582134"/>
          </a:xfrm>
        </p:spPr>
        <p:txBody>
          <a:bodyPr>
            <a:normAutofit/>
          </a:bodyPr>
          <a:lstStyle/>
          <a:p>
            <a:r>
              <a:rPr lang="fr-FR" sz="800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F697-3CEC-D573-9D7B-D31539D960BC}"/>
              </a:ext>
            </a:extLst>
          </p:cNvPr>
          <p:cNvSpPr/>
          <p:nvPr/>
        </p:nvSpPr>
        <p:spPr>
          <a:xfrm>
            <a:off x="-137539" y="6438904"/>
            <a:ext cx="1248783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84A3443E-632C-2855-C402-654C59F682C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Phase d’étude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Synthèse</a:t>
            </a:r>
          </a:p>
        </p:txBody>
      </p:sp>
    </p:spTree>
    <p:extLst>
      <p:ext uri="{BB962C8B-B14F-4D97-AF65-F5344CB8AC3E}">
        <p14:creationId xmlns:p14="http://schemas.microsoft.com/office/powerpoint/2010/main" val="144379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72FB-77CF-2606-0149-8D10FEF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49FD8-D488-0B51-5B65-145BAF1F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124524"/>
            <a:ext cx="10625453" cy="4074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https://www.espace-turing.fr/-Alan-Turing-.html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https://fr.wikipedia.org/wiki/Machine_de_Turing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https://machine-de-turing.fr/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https://stackoverflow.com/questions/59045832/turing-machine-for-addition-and-comparison-of-binary-numbers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72FB-77CF-2606-0149-8D10FEFB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499" y="2742201"/>
            <a:ext cx="8576769" cy="1073056"/>
          </a:xfrm>
        </p:spPr>
        <p:txBody>
          <a:bodyPr/>
          <a:lstStyle/>
          <a:p>
            <a:r>
              <a:rPr lang="fr-FR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013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C5777-F6ED-E88F-E3DC-C6D1DD8D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Sommaire: </a:t>
            </a:r>
          </a:p>
        </p:txBody>
      </p:sp>
      <p:sp>
        <p:nvSpPr>
          <p:cNvPr id="5" name="Flèche en arc 45">
            <a:extLst>
              <a:ext uri="{FF2B5EF4-FFF2-40B4-BE49-F238E27FC236}">
                <a16:creationId xmlns:a16="http://schemas.microsoft.com/office/drawing/2014/main" id="{45CE0A88-BEC6-69CF-BDD0-41ED48E5B003}"/>
              </a:ext>
            </a:extLst>
          </p:cNvPr>
          <p:cNvSpPr/>
          <p:nvPr/>
        </p:nvSpPr>
        <p:spPr>
          <a:xfrm rot="20476718">
            <a:off x="4213653" y="2054803"/>
            <a:ext cx="3849739" cy="3899856"/>
          </a:xfrm>
          <a:prstGeom prst="circularArrow">
            <a:avLst>
              <a:gd name="adj1" fmla="val 0"/>
              <a:gd name="adj2" fmla="val 327813"/>
              <a:gd name="adj3" fmla="val 10491142"/>
              <a:gd name="adj4" fmla="val 15075839"/>
              <a:gd name="adj5" fmla="val 2015"/>
            </a:avLst>
          </a:prstGeom>
          <a:solidFill>
            <a:srgbClr val="00B0F0"/>
          </a:solidFill>
          <a:ln w="47625">
            <a:solidFill>
              <a:srgbClr val="00B0F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025885"/>
              <a:satOff val="158"/>
              <a:lumOff val="-1764"/>
              <a:alphaOff val="0"/>
            </a:schemeClr>
          </a:fillRef>
          <a:effectRef idx="0">
            <a:schemeClr val="accent5">
              <a:hueOff val="-5025885"/>
              <a:satOff val="158"/>
              <a:lumOff val="-1764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e 12">
            <a:extLst>
              <a:ext uri="{FF2B5EF4-FFF2-40B4-BE49-F238E27FC236}">
                <a16:creationId xmlns:a16="http://schemas.microsoft.com/office/drawing/2014/main" id="{B1A195E3-6B26-F92A-59C2-2C34BF7A057B}"/>
              </a:ext>
            </a:extLst>
          </p:cNvPr>
          <p:cNvSpPr/>
          <p:nvPr/>
        </p:nvSpPr>
        <p:spPr>
          <a:xfrm>
            <a:off x="4952941" y="3070761"/>
            <a:ext cx="2286118" cy="16954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58585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Présentation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62CE2F-6243-2736-209D-5DD5C3B6B93E}"/>
              </a:ext>
            </a:extLst>
          </p:cNvPr>
          <p:cNvGrpSpPr/>
          <p:nvPr/>
        </p:nvGrpSpPr>
        <p:grpSpPr>
          <a:xfrm>
            <a:off x="1539426" y="1879040"/>
            <a:ext cx="3785350" cy="939802"/>
            <a:chOff x="1574048" y="1514475"/>
            <a:chExt cx="3785350" cy="939802"/>
          </a:xfrm>
        </p:grpSpPr>
        <p:sp>
          <p:nvSpPr>
            <p:cNvPr id="8" name="Rectangle : Coins arrondis 24">
              <a:extLst>
                <a:ext uri="{FF2B5EF4-FFF2-40B4-BE49-F238E27FC236}">
                  <a16:creationId xmlns:a16="http://schemas.microsoft.com/office/drawing/2014/main" id="{9D28C753-63C1-C6C2-C447-81F8A2F72196}"/>
                </a:ext>
              </a:extLst>
            </p:cNvPr>
            <p:cNvSpPr/>
            <p:nvPr/>
          </p:nvSpPr>
          <p:spPr>
            <a:xfrm>
              <a:off x="1574048" y="1623471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/>
                </a:rPr>
                <a:t>Présentation du Projet</a:t>
              </a:r>
            </a:p>
          </p:txBody>
        </p:sp>
        <p:sp>
          <p:nvSpPr>
            <p:cNvPr id="9" name="Ovale 25">
              <a:extLst>
                <a:ext uri="{FF2B5EF4-FFF2-40B4-BE49-F238E27FC236}">
                  <a16:creationId xmlns:a16="http://schemas.microsoft.com/office/drawing/2014/main" id="{D16B90CC-2106-3D4F-1C81-7C8EFE29DBE0}"/>
                </a:ext>
              </a:extLst>
            </p:cNvPr>
            <p:cNvSpPr/>
            <p:nvPr/>
          </p:nvSpPr>
          <p:spPr>
            <a:xfrm>
              <a:off x="4419596" y="1514475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A0146D-9810-AAA0-8D8A-960E35D8D8E6}"/>
              </a:ext>
            </a:extLst>
          </p:cNvPr>
          <p:cNvGrpSpPr/>
          <p:nvPr/>
        </p:nvGrpSpPr>
        <p:grpSpPr>
          <a:xfrm>
            <a:off x="6797982" y="1916759"/>
            <a:ext cx="4191039" cy="939802"/>
            <a:chOff x="6832604" y="1552194"/>
            <a:chExt cx="4191039" cy="939802"/>
          </a:xfrm>
        </p:grpSpPr>
        <p:sp>
          <p:nvSpPr>
            <p:cNvPr id="12" name="Rectangle : Coins arrondis 26">
              <a:extLst>
                <a:ext uri="{FF2B5EF4-FFF2-40B4-BE49-F238E27FC236}">
                  <a16:creationId xmlns:a16="http://schemas.microsoft.com/office/drawing/2014/main" id="{E59A5A0F-F9C5-1FBF-F22C-CF7C16F8BA35}"/>
                </a:ext>
              </a:extLst>
            </p:cNvPr>
            <p:cNvSpPr/>
            <p:nvPr/>
          </p:nvSpPr>
          <p:spPr>
            <a:xfrm>
              <a:off x="7362871" y="1665102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>
                  <a:solidFill>
                    <a:srgbClr val="FFFFFF"/>
                  </a:solidFill>
                  <a:latin typeface="Segoe UI Light"/>
                </a:rPr>
                <a:t>Conception générale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3" name="Ovale 27">
              <a:extLst>
                <a:ext uri="{FF2B5EF4-FFF2-40B4-BE49-F238E27FC236}">
                  <a16:creationId xmlns:a16="http://schemas.microsoft.com/office/drawing/2014/main" id="{8EF205E3-9B81-2A89-8F7C-473E5976B1E1}"/>
                </a:ext>
              </a:extLst>
            </p:cNvPr>
            <p:cNvSpPr/>
            <p:nvPr/>
          </p:nvSpPr>
          <p:spPr>
            <a:xfrm>
              <a:off x="6832604" y="1552194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69FAC3-DA5A-F186-8EB6-951DEBB457C1}"/>
              </a:ext>
            </a:extLst>
          </p:cNvPr>
          <p:cNvGrpSpPr/>
          <p:nvPr/>
        </p:nvGrpSpPr>
        <p:grpSpPr>
          <a:xfrm>
            <a:off x="7455652" y="3534831"/>
            <a:ext cx="3735205" cy="939802"/>
            <a:chOff x="7490274" y="3170266"/>
            <a:chExt cx="3735205" cy="939802"/>
          </a:xfrm>
        </p:grpSpPr>
        <p:sp>
          <p:nvSpPr>
            <p:cNvPr id="16" name="Rectangle : Coins arrondis 15">
              <a:extLst>
                <a:ext uri="{FF2B5EF4-FFF2-40B4-BE49-F238E27FC236}">
                  <a16:creationId xmlns:a16="http://schemas.microsoft.com/office/drawing/2014/main" id="{2E411724-2AFC-FA33-29E0-F9FEFFC35F62}"/>
                </a:ext>
              </a:extLst>
            </p:cNvPr>
            <p:cNvSpPr/>
            <p:nvPr/>
          </p:nvSpPr>
          <p:spPr>
            <a:xfrm>
              <a:off x="7564707" y="3269671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>
                  <a:solidFill>
                    <a:srgbClr val="FFFFFF"/>
                  </a:solidFill>
                  <a:latin typeface="Segoe UI Light"/>
                </a:rPr>
                <a:t>Phase d’étude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7" name="Ovale 14">
              <a:extLst>
                <a:ext uri="{FF2B5EF4-FFF2-40B4-BE49-F238E27FC236}">
                  <a16:creationId xmlns:a16="http://schemas.microsoft.com/office/drawing/2014/main" id="{C2F414DA-B08F-2F9F-CF0F-3C905BC9D838}"/>
                </a:ext>
              </a:extLst>
            </p:cNvPr>
            <p:cNvSpPr/>
            <p:nvPr/>
          </p:nvSpPr>
          <p:spPr>
            <a:xfrm>
              <a:off x="7490274" y="3170266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18" name="Graphique 17" descr="Intelligence artificielle avec un remplissage uni">
              <a:extLst>
                <a:ext uri="{FF2B5EF4-FFF2-40B4-BE49-F238E27FC236}">
                  <a16:creationId xmlns:a16="http://schemas.microsoft.com/office/drawing/2014/main" id="{8E020DED-BD6A-DC58-05A6-C1E026D0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6867" y="3350557"/>
              <a:ext cx="506616" cy="506616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0B10FD-C0E0-BE3E-123B-DFD5F28DE675}"/>
              </a:ext>
            </a:extLst>
          </p:cNvPr>
          <p:cNvGrpSpPr/>
          <p:nvPr/>
        </p:nvGrpSpPr>
        <p:grpSpPr>
          <a:xfrm>
            <a:off x="6782707" y="5158734"/>
            <a:ext cx="4120996" cy="939802"/>
            <a:chOff x="6817329" y="4794169"/>
            <a:chExt cx="4120996" cy="939802"/>
          </a:xfrm>
        </p:grpSpPr>
        <p:sp>
          <p:nvSpPr>
            <p:cNvPr id="20" name="Rectangle : Coins arrondis 18">
              <a:extLst>
                <a:ext uri="{FF2B5EF4-FFF2-40B4-BE49-F238E27FC236}">
                  <a16:creationId xmlns:a16="http://schemas.microsoft.com/office/drawing/2014/main" id="{B1902DF1-1176-76C9-B3BC-52536C4C3849}"/>
                </a:ext>
              </a:extLst>
            </p:cNvPr>
            <p:cNvSpPr/>
            <p:nvPr/>
          </p:nvSpPr>
          <p:spPr>
            <a:xfrm>
              <a:off x="7277553" y="4904032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0" cap="none" spc="0" baseline="0">
                  <a:solidFill>
                    <a:srgbClr val="FFFFFF"/>
                  </a:solidFill>
                  <a:uFillTx/>
                  <a:latin typeface="Segoe UI Light"/>
                </a:rPr>
                <a:t>Phase de développement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21" name="Ovale 19">
              <a:extLst>
                <a:ext uri="{FF2B5EF4-FFF2-40B4-BE49-F238E27FC236}">
                  <a16:creationId xmlns:a16="http://schemas.microsoft.com/office/drawing/2014/main" id="{7E272F40-D3E2-7CD0-C5D9-455D29DC28E6}"/>
                </a:ext>
              </a:extLst>
            </p:cNvPr>
            <p:cNvSpPr/>
            <p:nvPr/>
          </p:nvSpPr>
          <p:spPr>
            <a:xfrm>
              <a:off x="6817329" y="4794169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22" name="Graphique 21" descr="Terminal Cmd contour">
              <a:extLst>
                <a:ext uri="{FF2B5EF4-FFF2-40B4-BE49-F238E27FC236}">
                  <a16:creationId xmlns:a16="http://schemas.microsoft.com/office/drawing/2014/main" id="{8EA3E95F-193A-6AE9-2CA7-1CFEAB4A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8928" y="4960105"/>
              <a:ext cx="556604" cy="556604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E89520B-8F91-0567-8E3E-15FCAD566399}"/>
              </a:ext>
            </a:extLst>
          </p:cNvPr>
          <p:cNvGrpSpPr/>
          <p:nvPr/>
        </p:nvGrpSpPr>
        <p:grpSpPr>
          <a:xfrm>
            <a:off x="1431950" y="5136986"/>
            <a:ext cx="3824687" cy="939802"/>
            <a:chOff x="1466572" y="4772421"/>
            <a:chExt cx="3824687" cy="939802"/>
          </a:xfrm>
        </p:grpSpPr>
        <p:sp>
          <p:nvSpPr>
            <p:cNvPr id="24" name="Rectangle : Coins arrondis 20">
              <a:extLst>
                <a:ext uri="{FF2B5EF4-FFF2-40B4-BE49-F238E27FC236}">
                  <a16:creationId xmlns:a16="http://schemas.microsoft.com/office/drawing/2014/main" id="{72106F87-A3D8-7BA7-C5A9-B461874828F9}"/>
                </a:ext>
              </a:extLst>
            </p:cNvPr>
            <p:cNvSpPr/>
            <p:nvPr/>
          </p:nvSpPr>
          <p:spPr>
            <a:xfrm>
              <a:off x="1466572" y="4867910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0" cap="none" spc="0" baseline="0">
                  <a:solidFill>
                    <a:srgbClr val="FFFFFF"/>
                  </a:solidFill>
                  <a:uFillTx/>
                  <a:latin typeface="Segoe UI Light"/>
                </a:rPr>
                <a:t>Synthèse 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25" name="Ovale 21">
              <a:extLst>
                <a:ext uri="{FF2B5EF4-FFF2-40B4-BE49-F238E27FC236}">
                  <a16:creationId xmlns:a16="http://schemas.microsoft.com/office/drawing/2014/main" id="{34610DF1-C139-7206-DEE6-83F4B94B6B5D}"/>
                </a:ext>
              </a:extLst>
            </p:cNvPr>
            <p:cNvSpPr/>
            <p:nvPr/>
          </p:nvSpPr>
          <p:spPr>
            <a:xfrm>
              <a:off x="4351457" y="4772421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fr-FR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26" name="Graphique 25" descr="Presse-papiers mixte avec un remplissage uni">
              <a:extLst>
                <a:ext uri="{FF2B5EF4-FFF2-40B4-BE49-F238E27FC236}">
                  <a16:creationId xmlns:a16="http://schemas.microsoft.com/office/drawing/2014/main" id="{C78DD022-C262-C487-C6B3-43D8CEC2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2932" y="4978861"/>
              <a:ext cx="499338" cy="499338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BEE5108-D8EB-D8B2-2C4D-2CE68DD00161}"/>
              </a:ext>
            </a:extLst>
          </p:cNvPr>
          <p:cNvGrpSpPr/>
          <p:nvPr/>
        </p:nvGrpSpPr>
        <p:grpSpPr>
          <a:xfrm>
            <a:off x="857538" y="3507590"/>
            <a:ext cx="3771899" cy="939802"/>
            <a:chOff x="892160" y="3143025"/>
            <a:chExt cx="3771899" cy="939802"/>
          </a:xfrm>
        </p:grpSpPr>
        <p:sp>
          <p:nvSpPr>
            <p:cNvPr id="28" name="Rectangle : Coins arrondis 28">
              <a:extLst>
                <a:ext uri="{FF2B5EF4-FFF2-40B4-BE49-F238E27FC236}">
                  <a16:creationId xmlns:a16="http://schemas.microsoft.com/office/drawing/2014/main" id="{24EA59F5-212D-566C-D5CF-FBDD7CFE9791}"/>
                </a:ext>
              </a:extLst>
            </p:cNvPr>
            <p:cNvSpPr/>
            <p:nvPr/>
          </p:nvSpPr>
          <p:spPr>
            <a:xfrm>
              <a:off x="892160" y="3242430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6EC7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/>
                </a:rPr>
                <a:t>Démonstration</a:t>
              </a:r>
            </a:p>
          </p:txBody>
        </p:sp>
        <p:sp>
          <p:nvSpPr>
            <p:cNvPr id="29" name="Ovale 29">
              <a:extLst>
                <a:ext uri="{FF2B5EF4-FFF2-40B4-BE49-F238E27FC236}">
                  <a16:creationId xmlns:a16="http://schemas.microsoft.com/office/drawing/2014/main" id="{1952EF69-3310-1C78-E4FB-33FB701A58EC}"/>
                </a:ext>
              </a:extLst>
            </p:cNvPr>
            <p:cNvSpPr/>
            <p:nvPr/>
          </p:nvSpPr>
          <p:spPr>
            <a:xfrm>
              <a:off x="3724257" y="3143025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30" name="Graphique 29" descr="Lunettes 3D avec un remplissage uni">
              <a:extLst>
                <a:ext uri="{FF2B5EF4-FFF2-40B4-BE49-F238E27FC236}">
                  <a16:creationId xmlns:a16="http://schemas.microsoft.com/office/drawing/2014/main" id="{AC6FD4AD-AA72-8D79-C8C3-DA95C191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61758" y="3296040"/>
              <a:ext cx="591174" cy="591174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89E5806C-E245-2C3D-4253-18C58D940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2" y="2011027"/>
            <a:ext cx="745435" cy="745435"/>
          </a:xfrm>
          <a:prstGeom prst="rect">
            <a:avLst/>
          </a:prstGeom>
        </p:spPr>
      </p:pic>
      <p:pic>
        <p:nvPicPr>
          <p:cNvPr id="34" name="Graphique 9" descr="Tableau décisionnel avec un remplissage uni">
            <a:extLst>
              <a:ext uri="{FF2B5EF4-FFF2-40B4-BE49-F238E27FC236}">
                <a16:creationId xmlns:a16="http://schemas.microsoft.com/office/drawing/2014/main" id="{0AD2BDBF-E0A6-6645-8207-08CCA6A872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1949" y="2086500"/>
            <a:ext cx="536259" cy="5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6560DD7B-54C4-F6E4-F7EE-D3FD778C7DE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ACF697-3CEC-D573-9D7B-D31539D960BC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F721C0F-1BEA-1855-0443-97980C85CD38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3</a:t>
              </a:r>
            </a:p>
          </p:txBody>
        </p:sp>
      </p:grp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2AF681A9-B5AE-22A8-8ED6-77316897138C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/>
                </a:solidFill>
              </a:rPr>
              <a:t>Conception générale                           </a:t>
            </a:r>
            <a:r>
              <a:rPr lang="fr-FR"/>
              <a:t>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CC9E39BE-7B5A-7DEE-37A0-B99B0CC7E448}"/>
              </a:ext>
            </a:extLst>
          </p:cNvPr>
          <p:cNvSpPr txBox="1">
            <a:spLocks/>
          </p:cNvSpPr>
          <p:nvPr/>
        </p:nvSpPr>
        <p:spPr>
          <a:xfrm>
            <a:off x="611816" y="2215121"/>
            <a:ext cx="5020948" cy="428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8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 ruban infini divisé en cases sur lequel sont inscrites les données.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Une tête de lecture/écriture des cases du ruban.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 registre d’état de la machine.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Une table d’action (ou programme).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>
                <a:solidFill>
                  <a:schemeClr val="tx1">
                    <a:lumMod val="50000"/>
                    <a:lumOff val="50000"/>
                  </a:schemeClr>
                </a:solidFill>
              </a:rPr>
              <a:t>Un ensemble fini d'alphabets</a:t>
            </a:r>
          </a:p>
          <a:p>
            <a:endParaRPr lang="fr-FR" sz="1800">
              <a:solidFill>
                <a:srgbClr val="9E9E9E"/>
              </a:solidFill>
              <a:latin typeface="Poppins" panose="020B0502040204020203" pitchFamily="2" charset="0"/>
              <a:cs typeface="Poppins"/>
            </a:endParaRPr>
          </a:p>
          <a:p>
            <a:endParaRPr lang="fr-FR" sz="180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8D36AA8-B8F8-E211-F971-4870A14C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82" y="1158866"/>
            <a:ext cx="2838352" cy="226302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9B0190-CB46-A014-6C22-88888566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50" y="3912604"/>
            <a:ext cx="4903939" cy="236262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CA63D79-5A6E-F129-5F26-BA7A6491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5998495" cy="728590"/>
          </a:xfrm>
        </p:spPr>
        <p:txBody>
          <a:bodyPr>
            <a:normAutofit/>
          </a:bodyPr>
          <a:lstStyle/>
          <a:p>
            <a:r>
              <a:rPr lang="fr-FR" sz="4000"/>
              <a:t>Présentation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B14F-F927-D765-938C-38F3A883CB36}"/>
              </a:ext>
            </a:extLst>
          </p:cNvPr>
          <p:cNvSpPr txBox="1"/>
          <p:nvPr/>
        </p:nvSpPr>
        <p:spPr>
          <a:xfrm>
            <a:off x="538619" y="1718153"/>
            <a:ext cx="37244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i="1"/>
              <a:t>La machine de Turing : Principe de fonctionnement</a:t>
            </a:r>
          </a:p>
        </p:txBody>
      </p:sp>
      <p:pic>
        <p:nvPicPr>
          <p:cNvPr id="6" name="Picture 2" descr="Alan Turing — Wikipédia">
            <a:extLst>
              <a:ext uri="{FF2B5EF4-FFF2-40B4-BE49-F238E27FC236}">
                <a16:creationId xmlns:a16="http://schemas.microsoft.com/office/drawing/2014/main" id="{5CE59482-3F10-C0D0-A45A-9CF135E7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35" y="1119954"/>
            <a:ext cx="1871391" cy="25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2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6560DD7B-54C4-F6E4-F7EE-D3FD778C7DE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ACF697-3CEC-D573-9D7B-D31539D960BC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F721C0F-1BEA-1855-0443-97980C85CD38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4</a:t>
              </a:r>
            </a:p>
          </p:txBody>
        </p:sp>
      </p:grp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2AF681A9-B5AE-22A8-8ED6-77316897138C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/>
                </a:solidFill>
              </a:rPr>
              <a:t>Conception générale                           </a:t>
            </a:r>
            <a:r>
              <a:rPr lang="fr-FR"/>
              <a:t>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7A808DB-D778-D1FB-1F2D-DF529EE26EEC}"/>
              </a:ext>
            </a:extLst>
          </p:cNvPr>
          <p:cNvSpPr txBox="1">
            <a:spLocks/>
          </p:cNvSpPr>
          <p:nvPr/>
        </p:nvSpPr>
        <p:spPr>
          <a:xfrm>
            <a:off x="517870" y="978408"/>
            <a:ext cx="6135312" cy="2270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de Turing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5341319-9571-BF40-46EA-46DCA0E5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900" y="875351"/>
            <a:ext cx="3947346" cy="53518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F34BDF-D87B-24C2-CE27-BACA25A9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3235941"/>
            <a:ext cx="7012487" cy="1708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C1F46-C775-E581-F2C0-E42F0CCDFDF7}"/>
              </a:ext>
            </a:extLst>
          </p:cNvPr>
          <p:cNvSpPr txBox="1"/>
          <p:nvPr/>
        </p:nvSpPr>
        <p:spPr>
          <a:xfrm>
            <a:off x="601249" y="1895605"/>
            <a:ext cx="557199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i="1"/>
              <a:t>La machine de Turing : Exemple d'exécution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388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56722" cy="2270641"/>
          </a:xfrm>
        </p:spPr>
        <p:txBody>
          <a:bodyPr/>
          <a:lstStyle/>
          <a:p>
            <a:r>
              <a:rPr lang="fr-FR" dirty="0"/>
              <a:t>Conception générale: </a:t>
            </a:r>
            <a:r>
              <a:rPr lang="fr-FR" sz="2800" b="0" i="1" dirty="0"/>
              <a:t>Bête à cornes et SF1D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5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90167DB-6B0D-DA5F-5373-2CBC02BF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0" y="2450051"/>
            <a:ext cx="4893501" cy="285559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0884FF-609F-C1A6-7675-62EA44C9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386" y="2314559"/>
            <a:ext cx="6407063" cy="31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834805" cy="2270641"/>
          </a:xfrm>
        </p:spPr>
        <p:txBody>
          <a:bodyPr/>
          <a:lstStyle/>
          <a:p>
            <a:r>
              <a:rPr lang="fr-FR" sz="2800"/>
              <a:t>Spécification fonctionnelle:</a:t>
            </a:r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6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446F97-4BD9-39A8-8D7A-85EBB3218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2298001"/>
            <a:ext cx="5020948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Affichage</a:t>
            </a:r>
            <a:endParaRPr lang="fr-FR" sz="1800" b="1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cs typeface="Times New Roman"/>
              </a:rPr>
              <a:t>Composant programmable</a:t>
            </a:r>
            <a:endParaRPr lang="fr-FR">
              <a:latin typeface="Calibri"/>
              <a:cs typeface="Times New Roman"/>
            </a:endParaRPr>
          </a:p>
        </p:txBody>
      </p:sp>
      <p:pic>
        <p:nvPicPr>
          <p:cNvPr id="2050" name="Picture 2" descr="How to Use a Breadboard - SparkFun Learn">
            <a:extLst>
              <a:ext uri="{FF2B5EF4-FFF2-40B4-BE49-F238E27FC236}">
                <a16:creationId xmlns:a16="http://schemas.microsoft.com/office/drawing/2014/main" id="{FC79FA9A-784B-D602-A5A5-DF79C42C3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2" t="530" r="17294" b="2067"/>
          <a:stretch/>
        </p:blipFill>
        <p:spPr bwMode="auto">
          <a:xfrm>
            <a:off x="7221777" y="409566"/>
            <a:ext cx="1190908" cy="1766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24 16bit Development Board PCB from JasonKits on Tindie">
            <a:extLst>
              <a:ext uri="{FF2B5EF4-FFF2-40B4-BE49-F238E27FC236}">
                <a16:creationId xmlns:a16="http://schemas.microsoft.com/office/drawing/2014/main" id="{6D9F1A4A-EF20-9630-C85D-7A3426650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4" b="12034"/>
          <a:stretch/>
        </p:blipFill>
        <p:spPr bwMode="auto">
          <a:xfrm rot="16200000">
            <a:off x="9355881" y="1035263"/>
            <a:ext cx="1923284" cy="9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E00152-F9DA-B16A-15D6-D94867ED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677" y="2556175"/>
            <a:ext cx="1852612" cy="160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A8065B-E7DE-638C-D192-6CF026A85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014" y="3550542"/>
            <a:ext cx="1010902" cy="192328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Microcontrôleur — Wikipédia">
            <a:extLst>
              <a:ext uri="{FF2B5EF4-FFF2-40B4-BE49-F238E27FC236}">
                <a16:creationId xmlns:a16="http://schemas.microsoft.com/office/drawing/2014/main" id="{24B72A90-3CF9-AABE-CCEF-C0A95306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/>
          <a:stretch/>
        </p:blipFill>
        <p:spPr bwMode="auto">
          <a:xfrm>
            <a:off x="5426368" y="4165900"/>
            <a:ext cx="1852612" cy="16383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76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7299428" cy="2270641"/>
          </a:xfrm>
        </p:spPr>
        <p:txBody>
          <a:bodyPr/>
          <a:lstStyle/>
          <a:p>
            <a:r>
              <a:rPr lang="fr-FR"/>
              <a:t>Spécification fonctionnelle: </a:t>
            </a:r>
            <a:r>
              <a:rPr lang="fr-FR" sz="2800" b="0" i="1"/>
              <a:t>Conception</a:t>
            </a:r>
            <a:endParaRPr lang="fr-FR" b="0" i="1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7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B3B4AA9-23B3-1517-7E11-1FBDAA8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43" y="3164429"/>
            <a:ext cx="4968392" cy="1759961"/>
          </a:xfrm>
          <a:prstGeom prst="rect">
            <a:avLst/>
          </a:prstGeom>
        </p:spPr>
      </p:pic>
      <p:pic>
        <p:nvPicPr>
          <p:cNvPr id="27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4891DD-A8BE-9A75-9025-61F8B3D2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6" y="2723118"/>
            <a:ext cx="4851070" cy="30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88846"/>
            <a:ext cx="6230703" cy="2260203"/>
          </a:xfrm>
        </p:spPr>
        <p:txBody>
          <a:bodyPr/>
          <a:lstStyle/>
          <a:p>
            <a:r>
              <a:rPr lang="fr-FR"/>
              <a:t>Choix des composants:</a:t>
            </a:r>
            <a:br>
              <a:rPr lang="fr-FR"/>
            </a:br>
            <a:r>
              <a:rPr lang="da-DK" sz="2800"/>
              <a:t>Matrix de LED </a:t>
            </a:r>
            <a:r>
              <a:rPr lang="da-DK" sz="2800" err="1"/>
              <a:t>SparkFun</a:t>
            </a:r>
            <a:r>
              <a:rPr lang="da-DK" sz="2800"/>
              <a:t> - Rouge/</a:t>
            </a:r>
            <a:r>
              <a:rPr lang="da-DK" sz="2800" err="1"/>
              <a:t>Vert</a:t>
            </a:r>
            <a:r>
              <a:rPr lang="da-DK" sz="2800"/>
              <a:t>/</a:t>
            </a:r>
            <a:r>
              <a:rPr lang="da-DK" sz="2800" err="1"/>
              <a:t>Bleu</a:t>
            </a:r>
            <a:endParaRPr lang="fr-FR" err="1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CFF34A-3C57-C4AA-FD10-DD6D62C0DA0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B17BFC-BA5F-ABA2-7B19-5D33D7928F7A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C9060E8-4DAB-3D5E-21E9-D536CA726525}"/>
                </a:ext>
              </a:extLst>
            </p:cNvPr>
            <p:cNvSpPr txBox="1"/>
            <p:nvPr/>
          </p:nvSpPr>
          <p:spPr>
            <a:xfrm>
              <a:off x="11843340" y="5271917"/>
              <a:ext cx="46475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8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C9E44D-D1CD-A148-9702-0E0E90B62C13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14247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2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80072E-5EA1-60F6-ABEF-00D73307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988" y="3616447"/>
            <a:ext cx="5020948" cy="844609"/>
          </a:xfr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DEAD37FF-64EA-4DB9-88EA-8F3610B6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990620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Alimentation: 5V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64 </a:t>
            </a:r>
            <a:r>
              <a:rPr lang="fr-FR" sz="1800" b="1">
                <a:latin typeface="Calibri"/>
                <a:ea typeface="Calibri"/>
                <a:cs typeface="Calibri"/>
              </a:rPr>
              <a:t>LED </a:t>
            </a:r>
            <a:r>
              <a:rPr lang="fr-FR" sz="1800" b="1">
                <a:latin typeface="Calibri"/>
                <a:ea typeface="Calibri"/>
                <a:cs typeface="Times New Roman"/>
              </a:rPr>
              <a:t>Tricolore (Rouge/Vert/Bleu)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6 broches pour la reprogrammation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Interfaces série SPI</a:t>
            </a:r>
            <a:endParaRPr lang="fr-FR">
              <a:latin typeface="Calibri"/>
              <a:ea typeface="Calibri"/>
              <a:cs typeface="Times New Roman"/>
            </a:endParaRPr>
          </a:p>
        </p:txBody>
      </p:sp>
      <p:pic>
        <p:nvPicPr>
          <p:cNvPr id="3" name="Picture 2" descr="SparkFun LED Matrix - Serial Interface (Red/Green) - COM-00759 - SparkFun  Electronics">
            <a:extLst>
              <a:ext uri="{FF2B5EF4-FFF2-40B4-BE49-F238E27FC236}">
                <a16:creationId xmlns:a16="http://schemas.microsoft.com/office/drawing/2014/main" id="{F90E8FE8-081B-44EA-A59D-0E1F9B9F5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0349" r="4278" b="14155"/>
          <a:stretch/>
        </p:blipFill>
        <p:spPr bwMode="auto">
          <a:xfrm>
            <a:off x="6945087" y="711278"/>
            <a:ext cx="2649586" cy="223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rkFun LED Matrix - Serial Interface - Red/Green/Blue">
            <a:extLst>
              <a:ext uri="{FF2B5EF4-FFF2-40B4-BE49-F238E27FC236}">
                <a16:creationId xmlns:a16="http://schemas.microsoft.com/office/drawing/2014/main" id="{2796FE37-0C5B-4FFF-8530-ACB73189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09" y="706328"/>
            <a:ext cx="2207135" cy="2231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7C775FEA-ACE3-29C1-96A4-CA3111C0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078" y="4616595"/>
            <a:ext cx="3578941" cy="15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14210" cy="2270641"/>
          </a:xfrm>
        </p:spPr>
        <p:txBody>
          <a:bodyPr/>
          <a:lstStyle/>
          <a:p>
            <a:r>
              <a:rPr lang="fr-FR"/>
              <a:t>Choix des composants:</a:t>
            </a:r>
            <a:br>
              <a:rPr lang="fr-FR"/>
            </a:br>
            <a:r>
              <a:rPr lang="fr-FR" sz="3200"/>
              <a:t>PIC24FJ64GA002</a:t>
            </a:r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CFF34A-3C57-C4AA-FD10-DD6D62C0DA0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B17BFC-BA5F-ABA2-7B19-5D33D7928F7A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C9060E8-4DAB-3D5E-21E9-D536CA726525}"/>
                </a:ext>
              </a:extLst>
            </p:cNvPr>
            <p:cNvSpPr txBox="1"/>
            <p:nvPr/>
          </p:nvSpPr>
          <p:spPr>
            <a:xfrm>
              <a:off x="11843340" y="5271917"/>
              <a:ext cx="46475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9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C9E44D-D1CD-A148-9702-0E0E90B62C13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14247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1ECFA394-ECC9-AB3C-5E60-0E6EAD0E3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2834" y="2885520"/>
            <a:ext cx="6181668" cy="241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DEAD37FF-64EA-4DB9-88EA-8F3610B6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990620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Nombre de broches : 28 broches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Nb E/S analogiques : 10 bits (16 max)</a:t>
            </a:r>
            <a:endParaRPr lang="fr-FR" sz="1800" b="1">
              <a:effectLst/>
              <a:latin typeface="Calibri"/>
              <a:ea typeface="Calibri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Times New Roman"/>
              </a:rPr>
              <a:t>Nb d'interfaces série : 1 x UART, 2 x SPI, 2 x I2C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ea typeface="Calibri"/>
                <a:cs typeface="Calibri"/>
              </a:rPr>
              <a:t>Fréquence maximale d'horloge : 32 MHz</a:t>
            </a:r>
            <a:endParaRPr lang="fr-FR" sz="1800" b="1"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 descr="PIC24FJ64GA002 | Microchip Technology">
            <a:extLst>
              <a:ext uri="{FF2B5EF4-FFF2-40B4-BE49-F238E27FC236}">
                <a16:creationId xmlns:a16="http://schemas.microsoft.com/office/drawing/2014/main" id="{35244298-C030-BF78-2AEA-6D36900F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402" y="88780"/>
            <a:ext cx="3252818" cy="1585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Gestal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d71e7f-2855-41d8-a961-1f5c2eb7cf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7A4E0A98832D45A9E660A759C43A46" ma:contentTypeVersion="10" ma:contentTypeDescription="Crée un document." ma:contentTypeScope="" ma:versionID="7d24dc53060d2fc566f84039f816fe96">
  <xsd:schema xmlns:xsd="http://www.w3.org/2001/XMLSchema" xmlns:xs="http://www.w3.org/2001/XMLSchema" xmlns:p="http://schemas.microsoft.com/office/2006/metadata/properties" xmlns:ns3="e5d71e7f-2855-41d8-a961-1f5c2eb7cfa2" xmlns:ns4="0aeaf4c2-81a9-4278-ac3a-f6cbb0b5f084" targetNamespace="http://schemas.microsoft.com/office/2006/metadata/properties" ma:root="true" ma:fieldsID="9f5ad5a3762b24dbe98ecd22b370b503" ns3:_="" ns4:_="">
    <xsd:import namespace="e5d71e7f-2855-41d8-a961-1f5c2eb7cfa2"/>
    <xsd:import namespace="0aeaf4c2-81a9-4278-ac3a-f6cbb0b5f0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1e7f-2855-41d8-a961-1f5c2eb7cf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eaf4c2-81a9-4278-ac3a-f6cbb0b5f08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79DC0B-B43E-4CE8-8A03-C88FAC77C5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87881-2CC5-4D54-9744-5348EB47771B}">
  <ds:schemaRefs>
    <ds:schemaRef ds:uri="0aeaf4c2-81a9-4278-ac3a-f6cbb0b5f084"/>
    <ds:schemaRef ds:uri="e5d71e7f-2855-41d8-a961-1f5c2eb7cf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376AD0F-26F2-4E71-BC9E-284719033126}">
  <ds:schemaRefs>
    <ds:schemaRef ds:uri="0aeaf4c2-81a9-4278-ac3a-f6cbb0b5f084"/>
    <ds:schemaRef ds:uri="e5d71e7f-2855-41d8-a961-1f5c2eb7cf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GestaltVTI</vt:lpstr>
      <vt:lpstr>Machine de Turing</vt:lpstr>
      <vt:lpstr>Sommaire: </vt:lpstr>
      <vt:lpstr>Présentation du Projet</vt:lpstr>
      <vt:lpstr>PowerPoint Presentation</vt:lpstr>
      <vt:lpstr>Conception générale: Bête à cornes et SF1D</vt:lpstr>
      <vt:lpstr>Spécification fonctionnelle:</vt:lpstr>
      <vt:lpstr>Spécification fonctionnelle: Conception</vt:lpstr>
      <vt:lpstr>Choix des composants: Matrix de LED SparkFun - Rouge/Vert/Bleu</vt:lpstr>
      <vt:lpstr>Choix des composants: PIC24FJ64GA002</vt:lpstr>
      <vt:lpstr>Schéma électrique </vt:lpstr>
      <vt:lpstr>Phase de Développement: structure de données </vt:lpstr>
      <vt:lpstr>Phase de Développement:    Principe de fonctionnement </vt:lpstr>
      <vt:lpstr>Organisation du travail </vt:lpstr>
      <vt:lpstr>Démonstration </vt:lpstr>
      <vt:lpstr>Conclusion</vt:lpstr>
      <vt:lpstr>Ressources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Carnet de Suivi</dc:title>
  <dc:creator>Damien Zorzetto</dc:creator>
  <cp:revision>5</cp:revision>
  <dcterms:created xsi:type="dcterms:W3CDTF">2023-04-07T01:28:08Z</dcterms:created>
  <dcterms:modified xsi:type="dcterms:W3CDTF">2023-06-15T22:58:27Z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0x010100327A4E0A98832D45A9E660A759C43A46</vt:lpwstr>
  </property>
</Properties>
</file>